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E30D59-7ABF-49B0-9896-E09D2EE0C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1739C22-7403-45F4-B37B-B7476EF63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E09CA9A-C476-462D-A784-B7DA14E34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812C8C0-8C97-43E6-80F3-99F843CDE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2331547-D7D4-47CF-992C-774702B7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60899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718EDF-4C4B-43F1-9E5D-82F2395DA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63E0C04A-D22D-47C8-AAEE-92954ED77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D776491-205F-4909-885B-D98B8BC60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E64A6B5-810E-4644-92CC-8F87547A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69DD062-F23A-47C3-A120-68FB4D1C7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6509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1949DBB6-8F07-49E1-B2C7-CF55421BE7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7ED5C19C-C2C6-4D81-9500-645A3FAADD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199324F-D3F7-4A45-BA08-5176039D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777C4BE-0F5B-437C-9351-71651860D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99EF3EB-BFA6-4732-81D7-FE66F089B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56459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9DCB9C-CBC9-4DF5-A51D-E5A27DF8A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BBDD631-DF2F-458C-91F8-2C951AAD5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1706322-DB83-426B-B5C2-D04A3986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2BD4709-F38A-4173-9BA4-A036168FD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DA3F79C-05DC-4F00-9CD4-BE1793ABA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89615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F15DF5F-382E-460D-AFAD-1A680E32C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028BDF3-6063-40CF-90AD-E5C3071A2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ACD1B73-65B9-4FD0-A5FE-6066D1076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EB7150E-41F5-4D15-807F-87FACA5FF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7BB3201-744E-481F-B39B-7C18F31E9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799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FECD6A3-F6E8-4E31-94B8-0B50C1EE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ED23DD-9AA8-4805-B522-1C91D0A05A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F40E6CA-3223-4349-9B54-293E8616B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AD0D5F3-9502-4F82-BD20-4F72C927E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C9823DDF-F41D-4F28-B7BA-C9C81E515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9CDEE26-DA5E-4E1D-88F6-F4F93041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4375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E350E00-ECEE-4030-8848-B619A5784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2D598FE-3D23-4617-96AE-26D0F9379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F94CD8B-BD07-4802-A66D-554F66AD3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2007740-AA34-40DB-89AB-BED06BD71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2742411-984B-4D05-B902-278F7411F6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2F9AE94-230C-40AB-A5A9-2624FFB71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04B97AB-1586-4F66-A570-582B4C6BD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047DC29E-3ED4-4EC1-9C3D-8A511776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15875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04BF0E-2E3C-49F5-9404-2BA6F5471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76FE0D9-4DD8-44BB-B8DA-998190B38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26C9097-BD1E-47FA-BCAA-CA77241D6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A90F742-83D9-48B8-83ED-1F0572A02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39973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407828B-2D3F-4100-ABBA-F4FC4D5C2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D9125DA-C138-4C36-BEA1-E694664FE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B632A80-94AB-4CC8-B90F-84E06696A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9650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4429261-40A8-4564-B129-F73C12D22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ACA12E-70F3-483B-9009-05D771CA0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B90F626-0EDE-4731-BA8A-73F3BC655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D5D584D-6304-455E-8E01-B9D2C3E50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19ACDFD-1F2A-492B-909B-1F8E7B76B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74CA0CD-6208-48BF-9982-2CBF9EE09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4232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D53902-693C-4330-AF9A-966F68207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939254B-ED6B-431E-8157-5840C6BFF2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A25235C-CF0C-4FA3-9594-7E2ADCFC15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FD9C717-631B-434E-B5FD-34D6CE27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04CD5D2-7000-4904-A654-E33A186F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C5494DE-B180-4B10-B970-415B1C227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51927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5135F427-E272-4729-ABA2-49FA18155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31F4922-CD93-4F99-9EC1-553BF005D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BE57278-7FBB-432D-941C-069B54973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E99D3-01DF-412E-A391-2E4028D344DC}" type="datetimeFigureOut">
              <a:rPr lang="hu-HU" smtClean="0"/>
              <a:t>2024. 03. 05.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5420F50-C6B2-4202-82BE-CD94F4363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31C2B35-CDF3-4AA5-BA10-9EC43CC22B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C3FA8-77EB-4393-96C8-7451F298B3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8047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C796EC-0E94-497E-A7F7-D0FF5CED5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hu-HU" b="1" dirty="0"/>
              <a:t>Az egyes keleti civilizációk vallási és kulturális jellemzőinek azonosítása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31011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492C6B-4473-4AF0-A9AF-9D5884F41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Mezopotámia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5CF8CA2-B269-4751-9F5D-B2C822406B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6233719" cy="4667251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hu-HU" sz="2400" dirty="0"/>
              <a:t>Az első civilizációk Mezopotámiaban alakultak ki, a </a:t>
            </a:r>
            <a:r>
              <a:rPr lang="hu-HU" sz="2400" b="1" dirty="0"/>
              <a:t>Tigris és az Eufrátesz közötti</a:t>
            </a:r>
            <a:r>
              <a:rPr lang="hu-HU" sz="2400" dirty="0"/>
              <a:t> vidéken. A terület legjelentősebb lakói a </a:t>
            </a:r>
            <a:r>
              <a:rPr lang="hu-HU" sz="2400" b="1" dirty="0"/>
              <a:t>sumérok</a:t>
            </a:r>
            <a:r>
              <a:rPr lang="hu-HU" sz="2400" dirty="0"/>
              <a:t> voltak, akik az </a:t>
            </a:r>
            <a:r>
              <a:rPr lang="hu-HU" sz="2400" b="1" i="1" dirty="0"/>
              <a:t>öntözéses földművelés</a:t>
            </a:r>
            <a:r>
              <a:rPr lang="hu-HU" sz="2400" dirty="0"/>
              <a:t> segítségével tették élhetővé a tájat. A sumérok nagy városokat építettek, amik, egymástól elkülönülve működtek, saját vezetőkkel, ezért a </a:t>
            </a:r>
            <a:r>
              <a:rPr lang="hu-HU" sz="2400" b="1" i="1" dirty="0"/>
              <a:t>városállam</a:t>
            </a:r>
            <a:r>
              <a:rPr lang="hu-HU" sz="2400" dirty="0"/>
              <a:t> nevet kapták. A városokat jellemzően fallal vették körül, a városfalon belül találhatóak voltak a templomok, lakóházak és paloták.</a:t>
            </a:r>
          </a:p>
          <a:p>
            <a:pPr algn="just"/>
            <a:r>
              <a:rPr lang="hu-HU" sz="2400" dirty="0"/>
              <a:t>Mezopotámiaban rengetek ékírásos agyagtábla maradt fenn, ezeket a tudásuk rögzítésére, hivatali dokumentációra és sok egyébre használták. A legjelentősebb írásos emlék </a:t>
            </a:r>
            <a:r>
              <a:rPr lang="hu-HU" sz="2400" b="1" dirty="0"/>
              <a:t>Hammurápi törvénykönyve</a:t>
            </a:r>
            <a:r>
              <a:rPr lang="hu-HU" sz="2400" dirty="0"/>
              <a:t>, ami szigorú „szemet szemért, fogat fogért” elvűek voltak. Emellett a tudományoknak is nagy jelentősége volt az életükben, fejlett csillagászattal és matematikával rendelkeztek.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516D57A-FCAB-4926-97DA-E580709B2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924" y="2747761"/>
            <a:ext cx="4119825" cy="282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377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5FEC7-CA5E-459C-918F-FEFCF5D17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Egyiptom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6B96E6E-D5BB-4175-8E30-8F279018D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36391" cy="4734566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hu-HU" dirty="0"/>
              <a:t>Az egyiptomi társadalom létrejötte a </a:t>
            </a:r>
            <a:r>
              <a:rPr lang="hu-HU" b="1" dirty="0"/>
              <a:t>Nílus áradásának</a:t>
            </a:r>
            <a:r>
              <a:rPr lang="hu-HU" dirty="0"/>
              <a:t> kihasználásában rejlett. Ugyanis az áradás után a partmenti területeket vastag, tápanyagban gazdag </a:t>
            </a:r>
            <a:r>
              <a:rPr lang="hu-HU" b="1" dirty="0"/>
              <a:t>iszapréteg</a:t>
            </a:r>
            <a:r>
              <a:rPr lang="hu-HU" dirty="0"/>
              <a:t> lepte el, ami alkalmas volt a földművelésre. Ezen felül a földművelést még öntözéssel, csatornákkal, és gátakkal is hatékonyabbá tették.</a:t>
            </a:r>
          </a:p>
          <a:p>
            <a:pPr algn="just"/>
            <a:r>
              <a:rPr lang="hu-HU" dirty="0"/>
              <a:t>Az egyiptomi társadalom élén a király, más nevén a </a:t>
            </a:r>
            <a:r>
              <a:rPr lang="hu-HU" b="1" dirty="0"/>
              <a:t>fáraó</a:t>
            </a:r>
            <a:r>
              <a:rPr lang="hu-HU" dirty="0"/>
              <a:t> állott. Alatta jöttek a </a:t>
            </a:r>
            <a:r>
              <a:rPr lang="hu-HU" b="1" dirty="0"/>
              <a:t>papok</a:t>
            </a:r>
            <a:r>
              <a:rPr lang="hu-HU" dirty="0"/>
              <a:t>, </a:t>
            </a:r>
            <a:r>
              <a:rPr lang="hu-HU" b="1" dirty="0"/>
              <a:t>írnokok</a:t>
            </a:r>
            <a:r>
              <a:rPr lang="hu-HU" dirty="0"/>
              <a:t>, </a:t>
            </a:r>
            <a:r>
              <a:rPr lang="hu-HU" b="1" dirty="0"/>
              <a:t>közemberek</a:t>
            </a:r>
            <a:r>
              <a:rPr lang="hu-HU" dirty="0"/>
              <a:t> és </a:t>
            </a:r>
            <a:r>
              <a:rPr lang="hu-HU" b="1" dirty="0"/>
              <a:t>rabszolgák</a:t>
            </a:r>
            <a:r>
              <a:rPr lang="hu-HU" dirty="0"/>
              <a:t> rétege. Az írnokoknak fontos feladatai voltak, ők jegyzeték az adókat, a birodalom történéseit stb. Ezeket a munkákat főleg papiruszra végezték és az úgynevezett </a:t>
            </a:r>
            <a:r>
              <a:rPr lang="hu-HU" b="1" dirty="0"/>
              <a:t>hieroglifa írást</a:t>
            </a:r>
            <a:r>
              <a:rPr lang="hu-HU" dirty="0"/>
              <a:t> használták.</a:t>
            </a:r>
          </a:p>
          <a:p>
            <a:pPr algn="just"/>
            <a:r>
              <a:rPr lang="hu-HU" dirty="0"/>
              <a:t>Egyiptomban emellett jelentős volt a kultúra. Vallásukat tekintve </a:t>
            </a:r>
            <a:r>
              <a:rPr lang="hu-HU" b="1" dirty="0"/>
              <a:t>többistenhitűek</a:t>
            </a:r>
            <a:r>
              <a:rPr lang="hu-HU" dirty="0"/>
              <a:t> voltak, isteneiket ember testtel és állat fejjel ábrázolták. Abban hittek, hogy a </a:t>
            </a:r>
            <a:r>
              <a:rPr lang="hu-HU" b="1" dirty="0"/>
              <a:t>halálkor az ember lelke kétfelé válik</a:t>
            </a:r>
            <a:r>
              <a:rPr lang="hu-HU" dirty="0"/>
              <a:t>, az egyik a túlvilágra kerül, a másik meg a testtel maradt. Emiatt a hitük miatt alakult ki a </a:t>
            </a:r>
            <a:r>
              <a:rPr lang="hu-HU" b="1" dirty="0"/>
              <a:t>balzsamozás</a:t>
            </a:r>
            <a:r>
              <a:rPr lang="hu-HU" dirty="0"/>
              <a:t> folyamata és alakultak ki később a </a:t>
            </a:r>
            <a:r>
              <a:rPr lang="hu-HU" b="1" dirty="0"/>
              <a:t>múmiák</a:t>
            </a:r>
            <a:r>
              <a:rPr lang="hu-HU" dirty="0"/>
              <a:t>. Emellett nagy jelentősége volt az életükben a tudományoknak, építészetnek és egyéb művészeteknek.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6BA6BB7-0FD4-4290-A3FD-515A2DCAA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1372" y="867445"/>
            <a:ext cx="1871804" cy="2712760"/>
          </a:xfrm>
          <a:prstGeom prst="roundRect">
            <a:avLst/>
          </a:prstGeom>
          <a:ln>
            <a:solidFill>
              <a:schemeClr val="accent4">
                <a:lumMod val="75000"/>
              </a:schemeClr>
            </a:solidFill>
          </a:ln>
        </p:spPr>
      </p:pic>
      <p:pic>
        <p:nvPicPr>
          <p:cNvPr id="1026" name="Picture 2" descr="Az ősi Egyiptom kincseinek titkai: Fáraók nyomában | Blog Invia.hu">
            <a:extLst>
              <a:ext uri="{FF2B5EF4-FFF2-40B4-BE49-F238E27FC236}">
                <a16:creationId xmlns:a16="http://schemas.microsoft.com/office/drawing/2014/main" id="{5DC43F61-9C8A-4103-985A-2585B23C6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651" y="3837875"/>
            <a:ext cx="4047525" cy="2445275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D124B41E-FC08-47D6-B89B-7A7693B134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651" y="867445"/>
            <a:ext cx="1943297" cy="2712760"/>
          </a:xfrm>
          <a:prstGeom prst="roundRect">
            <a:avLst/>
          </a:prstGeom>
          <a:ln>
            <a:solidFill>
              <a:schemeClr val="accent4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47984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92A5C9-7774-497D-840A-E2B6CD18B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India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794C850-AC3F-49DF-BC40-B2D8B2CC4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4"/>
            <a:ext cx="5017316" cy="4566787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hu-HU" dirty="0"/>
              <a:t>Az </a:t>
            </a:r>
            <a:r>
              <a:rPr lang="hu-HU" b="1" dirty="0"/>
              <a:t>Indiai-félszigeten</a:t>
            </a:r>
            <a:r>
              <a:rPr lang="hu-HU" dirty="0"/>
              <a:t> főleg az Indus és Gangesz melletti területeket népesítették be, ahol öntözéses földművelést műveltek, valamint jelentős városokat építettek meg. A földműveléshez azonban nemcsak a folyókat használták, hanem az évente beköszöntő </a:t>
            </a:r>
            <a:r>
              <a:rPr lang="hu-HU" b="1" dirty="0"/>
              <a:t>monszunok</a:t>
            </a:r>
            <a:r>
              <a:rPr lang="hu-HU" dirty="0"/>
              <a:t> is. Emellett a terület társadalmára a </a:t>
            </a:r>
            <a:r>
              <a:rPr lang="hu-HU" b="1" dirty="0"/>
              <a:t>kasztrendszer</a:t>
            </a:r>
            <a:r>
              <a:rPr lang="hu-HU" dirty="0"/>
              <a:t> volt jellemző, ami születésükkor sorolta rétegekbe az embereket, az anyagiak alapján.</a:t>
            </a:r>
          </a:p>
          <a:p>
            <a:pPr algn="just"/>
            <a:r>
              <a:rPr lang="hu-HU" dirty="0"/>
              <a:t>A </a:t>
            </a:r>
            <a:r>
              <a:rPr lang="hu-HU" dirty="0" err="1"/>
              <a:t>legrégebbi</a:t>
            </a:r>
            <a:r>
              <a:rPr lang="hu-HU" dirty="0"/>
              <a:t> indiai vallás a </a:t>
            </a:r>
            <a:r>
              <a:rPr lang="hu-HU" b="1" dirty="0"/>
              <a:t>hinduizmus</a:t>
            </a:r>
            <a:r>
              <a:rPr lang="hu-HU" dirty="0"/>
              <a:t> volt, ami egy </a:t>
            </a:r>
            <a:r>
              <a:rPr lang="hu-HU" b="1" dirty="0"/>
              <a:t>politeista (többistenhitű) </a:t>
            </a:r>
            <a:r>
              <a:rPr lang="hu-HU" dirty="0"/>
              <a:t>vallás. Legfontosabb tanítása a </a:t>
            </a:r>
            <a:r>
              <a:rPr lang="hu-HU" b="1" dirty="0"/>
              <a:t>lélekvándorlás</a:t>
            </a:r>
            <a:r>
              <a:rPr lang="hu-HU" dirty="0"/>
              <a:t>, ami azt jelenti, hogy a halálunk után egy új, megérdemelt formában születünk újjá. A másik jelentős vallás a </a:t>
            </a:r>
            <a:r>
              <a:rPr lang="hu-HU" b="1" dirty="0"/>
              <a:t>buddhizmus</a:t>
            </a:r>
            <a:r>
              <a:rPr lang="hu-HU" dirty="0"/>
              <a:t>, aminek érdekes módok nincs istene. A vallást Buddha alapította, aki azt hirdette, hogy az életünket a sóvárgás, a javak utáni vágy rontja el és a tökéletes élet érdekében az aranyközéputat kell követnünk.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D32F2FC-EBA0-48A7-96B0-623E4539C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387" y="3320607"/>
            <a:ext cx="4772691" cy="3172268"/>
          </a:xfrm>
          <a:prstGeom prst="roundRect">
            <a:avLst/>
          </a:prstGeom>
          <a:ln>
            <a:solidFill>
              <a:schemeClr val="accent4">
                <a:lumMod val="75000"/>
              </a:schemeClr>
            </a:solidFill>
          </a:ln>
        </p:spPr>
      </p:pic>
      <p:pic>
        <p:nvPicPr>
          <p:cNvPr id="2050" name="Picture 2" descr="HISTORY: Hinduism">
            <a:extLst>
              <a:ext uri="{FF2B5EF4-FFF2-40B4-BE49-F238E27FC236}">
                <a16:creationId xmlns:a16="http://schemas.microsoft.com/office/drawing/2014/main" id="{C7F3F3A7-C4DA-406A-A74E-DC0BF5CA6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387" y="633703"/>
            <a:ext cx="4767684" cy="2383842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088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1691DF7-0D28-4CAC-8C79-975014B32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Kína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B60FC42-00C3-4919-A827-1067FE51D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052582" cy="4351338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hu-HU" dirty="0"/>
              <a:t>Kínában az </a:t>
            </a:r>
            <a:r>
              <a:rPr lang="hu-HU" b="1" dirty="0"/>
              <a:t>öntözéses és az </a:t>
            </a:r>
            <a:r>
              <a:rPr lang="hu-HU" b="1" dirty="0" err="1"/>
              <a:t>árasztásos</a:t>
            </a:r>
            <a:r>
              <a:rPr lang="hu-HU" b="1" dirty="0"/>
              <a:t> földművelésnek</a:t>
            </a:r>
            <a:r>
              <a:rPr lang="hu-HU" dirty="0"/>
              <a:t> köszönhetően lett jelentős Ázsiai állam. Így főleg gabonákat és rizst termeltek. Országuk védelme érdekében felépítették a </a:t>
            </a:r>
            <a:r>
              <a:rPr lang="hu-HU" b="1" dirty="0"/>
              <a:t>nagyfalat</a:t>
            </a:r>
            <a:r>
              <a:rPr lang="hu-HU" dirty="0"/>
              <a:t>, ami az északról jövő támadások ellen védte az országot.</a:t>
            </a:r>
          </a:p>
          <a:p>
            <a:pPr algn="just"/>
            <a:r>
              <a:rPr lang="hu-HU" dirty="0"/>
              <a:t>Az ipar volt a legfejletteb tényező, amit az is jelez, hogy itt </a:t>
            </a:r>
            <a:r>
              <a:rPr lang="hu-HU" b="1" dirty="0"/>
              <a:t>találták fel a papírt, iránytűt és a puskaport</a:t>
            </a:r>
            <a:r>
              <a:rPr lang="hu-HU" dirty="0"/>
              <a:t> is többek között. A kínai kereskedelem fellendítését a </a:t>
            </a:r>
            <a:r>
              <a:rPr lang="hu-HU" b="1" dirty="0"/>
              <a:t>Selyemút</a:t>
            </a:r>
            <a:r>
              <a:rPr lang="hu-HU" dirty="0"/>
              <a:t> megépítése nagyban segítette. Kínában az írás először </a:t>
            </a:r>
            <a:r>
              <a:rPr lang="hu-HU" b="1" dirty="0"/>
              <a:t>madárlábírás</a:t>
            </a:r>
            <a:r>
              <a:rPr lang="hu-HU" dirty="0"/>
              <a:t> formájában jelent meg, aztán a </a:t>
            </a:r>
            <a:r>
              <a:rPr lang="hu-HU" b="1" dirty="0"/>
              <a:t>jelírás</a:t>
            </a:r>
            <a:r>
              <a:rPr lang="hu-HU" dirty="0"/>
              <a:t> váltotta fel, ahol minden szót egy jel jelez.</a:t>
            </a:r>
          </a:p>
        </p:txBody>
      </p:sp>
      <p:pic>
        <p:nvPicPr>
          <p:cNvPr id="3074" name="Picture 2" descr="Great Wall of China - Wikipedia">
            <a:extLst>
              <a:ext uri="{FF2B5EF4-FFF2-40B4-BE49-F238E27FC236}">
                <a16:creationId xmlns:a16="http://schemas.microsoft.com/office/drawing/2014/main" id="{727D8300-5A5D-46EB-A2EE-78C9AD129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1130" y="679508"/>
            <a:ext cx="6086412" cy="2911184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ap of Ancient China in 200 CE: the Later Han Dynasty | TimeMaps">
            <a:extLst>
              <a:ext uri="{FF2B5EF4-FFF2-40B4-BE49-F238E27FC236}">
                <a16:creationId xmlns:a16="http://schemas.microsoft.com/office/drawing/2014/main" id="{A16DB576-99C5-4469-9AA8-C4509FA39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1130" y="3839311"/>
            <a:ext cx="2734917" cy="2499714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e Four Great Inventions of Ancient China, Their Legacy">
            <a:extLst>
              <a:ext uri="{FF2B5EF4-FFF2-40B4-BE49-F238E27FC236}">
                <a16:creationId xmlns:a16="http://schemas.microsoft.com/office/drawing/2014/main" id="{C7B38878-875F-4B98-9801-CC6DFEFDE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1540" y="3839311"/>
            <a:ext cx="3156002" cy="2583714"/>
          </a:xfrm>
          <a:prstGeom prst="round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4791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52A09C-BD02-471C-A55E-50C64FDAD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accent4">
                    <a:lumMod val="75000"/>
                  </a:schemeClr>
                </a:solidFill>
              </a:rPr>
              <a:t>Izrael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2746C1-85F3-4C79-BDBC-A71C30785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400371" cy="4351338"/>
          </a:xfrm>
        </p:spPr>
        <p:txBody>
          <a:bodyPr>
            <a:normAutofit/>
          </a:bodyPr>
          <a:lstStyle/>
          <a:p>
            <a:pPr algn="just"/>
            <a:r>
              <a:rPr lang="hu-HU" sz="2000" dirty="0"/>
              <a:t>A parti vidéken a Földközi-tenger míg keletre a sivatag húzódott. </a:t>
            </a:r>
            <a:r>
              <a:rPr lang="hu-HU" sz="2000" b="1" dirty="0"/>
              <a:t>Palesztina</a:t>
            </a:r>
            <a:r>
              <a:rPr lang="hu-HU" sz="2000" dirty="0"/>
              <a:t> a zsidó nép lakhelye volt, akiknek történetét főleg a </a:t>
            </a:r>
            <a:r>
              <a:rPr lang="hu-HU" sz="2000" b="1" dirty="0"/>
              <a:t>Bibliából</a:t>
            </a:r>
            <a:r>
              <a:rPr lang="hu-HU" sz="2000" dirty="0"/>
              <a:t> ismerjük és azon belül is az </a:t>
            </a:r>
            <a:r>
              <a:rPr lang="hu-HU" sz="2000" b="1" dirty="0"/>
              <a:t>Ószövetségből</a:t>
            </a:r>
            <a:r>
              <a:rPr lang="hu-HU" sz="2000" dirty="0"/>
              <a:t>. A zsidó nép </a:t>
            </a:r>
            <a:r>
              <a:rPr lang="hu-HU" sz="2000" b="1" dirty="0"/>
              <a:t>egyistenhitű (monoteista)</a:t>
            </a:r>
            <a:r>
              <a:rPr lang="hu-HU" sz="2000" dirty="0"/>
              <a:t> nép. A Biblia szerint zsidók </a:t>
            </a:r>
            <a:r>
              <a:rPr lang="hu-HU" sz="2000" b="1" dirty="0"/>
              <a:t>ősei Egyiptomból származnak</a:t>
            </a:r>
            <a:r>
              <a:rPr lang="hu-HU" sz="2000" dirty="0"/>
              <a:t>, ahonnan a rabszolgaság elől </a:t>
            </a:r>
            <a:r>
              <a:rPr lang="hu-HU" sz="2000" b="1" dirty="0"/>
              <a:t>Mózes segítségével eljutottak az „ígéret földjére”</a:t>
            </a:r>
            <a:r>
              <a:rPr lang="hu-HU" sz="2000" dirty="0"/>
              <a:t>. A letelepedés után megszületett, az egységes zsidó állam, amit </a:t>
            </a:r>
            <a:r>
              <a:rPr lang="hu-HU" sz="2000" b="1" dirty="0"/>
              <a:t>Izraelnek</a:t>
            </a:r>
            <a:r>
              <a:rPr lang="hu-HU" sz="2000" dirty="0"/>
              <a:t> neveztek el és </a:t>
            </a:r>
            <a:r>
              <a:rPr lang="hu-HU" sz="2000" b="1" dirty="0"/>
              <a:t>központja Jeruzsálem</a:t>
            </a:r>
            <a:r>
              <a:rPr lang="hu-HU" sz="2000" dirty="0"/>
              <a:t> lett. Fénykorát Salamon király uralkodása alatt élte.</a:t>
            </a:r>
          </a:p>
        </p:txBody>
      </p:sp>
      <p:pic>
        <p:nvPicPr>
          <p:cNvPr id="4098" name="Picture 2" descr="History Chapter 4 (Ancient Israel) Test Study Guide Diagram | Quizlet">
            <a:extLst>
              <a:ext uri="{FF2B5EF4-FFF2-40B4-BE49-F238E27FC236}">
                <a16:creationId xmlns:a16="http://schemas.microsoft.com/office/drawing/2014/main" id="{CF44CED1-F353-4B5F-B250-8BCB9B655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1617" y="1690688"/>
            <a:ext cx="2862897" cy="439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Moses | Story, Summary, Significance, &amp; Facts | Britannica">
            <a:extLst>
              <a:ext uri="{FF2B5EF4-FFF2-40B4-BE49-F238E27FC236}">
                <a16:creationId xmlns:a16="http://schemas.microsoft.com/office/drawing/2014/main" id="{A05DA837-80F5-43F3-9CA0-4F307B509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554" y="1690687"/>
            <a:ext cx="2999291" cy="439662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7025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637</Words>
  <Application>Microsoft Office PowerPoint</Application>
  <PresentationFormat>Szélesvásznú</PresentationFormat>
  <Paragraphs>16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Az egyes keleti civilizációk vallási és kulturális jellemzőinek azonosítása</vt:lpstr>
      <vt:lpstr>Mezopotámia</vt:lpstr>
      <vt:lpstr>Egyiptom</vt:lpstr>
      <vt:lpstr>India</vt:lpstr>
      <vt:lpstr>Kína</vt:lpstr>
      <vt:lpstr>Izrael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user</cp:lastModifiedBy>
  <cp:revision>19</cp:revision>
  <dcterms:created xsi:type="dcterms:W3CDTF">2024-03-05T10:47:23Z</dcterms:created>
  <dcterms:modified xsi:type="dcterms:W3CDTF">2024-03-05T11:24:52Z</dcterms:modified>
</cp:coreProperties>
</file>

<file path=docProps/thumbnail.jpeg>
</file>